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80f91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80f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6f980f91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6f980f9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980f9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980f9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805e36a6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e805e36a6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221E6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eveloper.ibm.com/articles/waterfall-model-advantages-disadvantages/" TargetMode="External"/><Relationship Id="rId4" Type="http://schemas.openxmlformats.org/officeDocument/2006/relationships/hyperlink" Target="https://marutitech.com/guide-to-scrum-sprint-plann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Retrospective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850"/>
              <a:t>ChadaTech &amp; </a:t>
            </a:r>
            <a:r>
              <a:rPr lang="en" sz="1850"/>
              <a:t>SNHU Travel </a:t>
            </a:r>
            <a:endParaRPr sz="18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850"/>
              <a:t>Alexis Prazak</a:t>
            </a:r>
            <a:endParaRPr sz="18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850"/>
              <a:t>6/22/2024</a:t>
            </a:r>
            <a:endParaRPr sz="18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4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For the SNHU Travel Project ChadaTech committed to an Agile approach. 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Today let’s compare it to traditional project planning methods. </a:t>
            </a:r>
            <a:endParaRPr sz="4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Scrum?</a:t>
            </a:r>
            <a:endParaRPr/>
          </a:p>
        </p:txBody>
      </p:sp>
      <p:sp>
        <p:nvSpPr>
          <p:cNvPr id="79" name="Google Shape;79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is one the most popular planning methods today. Let’s see why.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Scrum helps us beat the competition by: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Adapting to market trends quickly.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Having clear completion standards using our “Definition of Done”</a:t>
            </a:r>
            <a:r>
              <a:rPr lang="en" sz="1100"/>
              <a:t>(Scrum.org, </a:t>
            </a:r>
            <a:r>
              <a:rPr i="1" lang="en" sz="1100"/>
              <a:t>What is a definition of done?</a:t>
            </a:r>
            <a:r>
              <a:rPr lang="en" sz="1100"/>
              <a:t>)</a:t>
            </a:r>
            <a:r>
              <a:rPr lang="en"/>
              <a:t>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Satisfy customers by responding to their demands, not just what we think they want.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idx="4294967295" type="title"/>
          </p:nvPr>
        </p:nvSpPr>
        <p:spPr>
          <a:xfrm>
            <a:off x="311700" y="473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orporate headshot of a woman"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713" y="6497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idx="4294967295" type="body"/>
          </p:nvPr>
        </p:nvSpPr>
        <p:spPr>
          <a:xfrm>
            <a:off x="1070500" y="24846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Product Owner 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88" name="Google Shape;88;p16"/>
          <p:cNvSpPr txBox="1"/>
          <p:nvPr>
            <p:ph idx="4294967295" type="body"/>
          </p:nvPr>
        </p:nvSpPr>
        <p:spPr>
          <a:xfrm>
            <a:off x="748550" y="2957050"/>
            <a:ext cx="2499300" cy="18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Product Owners are responsible for sharing the vision customers have with the team. </a:t>
            </a:r>
            <a:endParaRPr sz="13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Duties include </a:t>
            </a:r>
            <a:r>
              <a:rPr lang="en" sz="1300"/>
              <a:t>managing</a:t>
            </a:r>
            <a:r>
              <a:rPr lang="en" sz="1300"/>
              <a:t> the backlog and release of products. </a:t>
            </a:r>
            <a:endParaRPr sz="1300"/>
          </a:p>
        </p:txBody>
      </p:sp>
      <p:pic>
        <p:nvPicPr>
          <p:cNvPr descr="Corporate headshot of a woman"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504" y="6497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idx="4294967295" type="body"/>
          </p:nvPr>
        </p:nvSpPr>
        <p:spPr>
          <a:xfrm>
            <a:off x="3483305" y="24846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Development Team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1" name="Google Shape;91;p16"/>
          <p:cNvSpPr txBox="1"/>
          <p:nvPr>
            <p:ph idx="4294967295" type="body"/>
          </p:nvPr>
        </p:nvSpPr>
        <p:spPr>
          <a:xfrm>
            <a:off x="3300750" y="2920800"/>
            <a:ext cx="2542500" cy="17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07"/>
              <a:t>Developers are responsible for building and testing products. They use the product backlog(and their own sense) to decide what tasks to work on. </a:t>
            </a:r>
            <a:endParaRPr sz="1207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1207"/>
              <a:t>Their main concern is working with the rest of the team to </a:t>
            </a:r>
            <a:r>
              <a:rPr lang="en" sz="1207"/>
              <a:t>organize</a:t>
            </a:r>
            <a:r>
              <a:rPr lang="en" sz="1207"/>
              <a:t> the workload. </a:t>
            </a:r>
            <a:endParaRPr sz="1207"/>
          </a:p>
        </p:txBody>
      </p:sp>
      <p:pic>
        <p:nvPicPr>
          <p:cNvPr descr="Corporate headshot of a man"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3188" y="6497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idx="4294967295" type="body"/>
          </p:nvPr>
        </p:nvSpPr>
        <p:spPr>
          <a:xfrm>
            <a:off x="6025776" y="24846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Scrum Master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 txBox="1"/>
          <p:nvPr>
            <p:ph idx="4294967295" type="body"/>
          </p:nvPr>
        </p:nvSpPr>
        <p:spPr>
          <a:xfrm>
            <a:off x="6070226" y="2920800"/>
            <a:ext cx="25425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310"/>
              <a:t>Leads the Scrum team to success. </a:t>
            </a:r>
            <a:endParaRPr sz="1310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310"/>
              <a:t>Their primary duty is facilitating scrum events and providing guidance to the development team. They may also be the </a:t>
            </a:r>
            <a:r>
              <a:rPr lang="en" sz="1310"/>
              <a:t>intermediary</a:t>
            </a:r>
            <a:r>
              <a:rPr lang="en" sz="1310"/>
              <a:t> between development and the product owner.  </a:t>
            </a:r>
            <a:endParaRPr sz="1310"/>
          </a:p>
        </p:txBody>
      </p:sp>
      <p:sp>
        <p:nvSpPr>
          <p:cNvPr id="95" name="Google Shape;95;p16"/>
          <p:cNvSpPr txBox="1"/>
          <p:nvPr/>
        </p:nvSpPr>
        <p:spPr>
          <a:xfrm>
            <a:off x="6025775" y="4795450"/>
            <a:ext cx="2986800" cy="1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(West, </a:t>
            </a:r>
            <a:r>
              <a:rPr i="1" lang="en" sz="1100"/>
              <a:t>A deep dive into scrum team roles</a:t>
            </a:r>
            <a:r>
              <a:rPr lang="en" sz="1100"/>
              <a:t>)</a:t>
            </a:r>
            <a:endParaRPr sz="1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Planning Methods 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Waterfall </a:t>
            </a:r>
            <a:endParaRPr b="1"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Pros: Costs and </a:t>
            </a:r>
            <a:r>
              <a:rPr lang="en" sz="1600"/>
              <a:t>requirements</a:t>
            </a:r>
            <a:r>
              <a:rPr lang="en" sz="1600"/>
              <a:t> are known from the start. Ideal for projects where needs DON’T change.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Cons: It can be difficult to predict everything a product will need before creations starts. Prone to to have a longer time to market. </a:t>
            </a:r>
            <a:endParaRPr sz="1600"/>
          </a:p>
        </p:txBody>
      </p:sp>
      <p:sp>
        <p:nvSpPr>
          <p:cNvPr id="102" name="Google Shape;102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Agile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Pros: Projects can easily adapt to change. Tends to have a faster release time.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Cons: The budget isn’t usually known upfront. It can be difficult to implement on large teams. 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Stages of A Scrum Sprint</a:t>
            </a:r>
            <a:endParaRPr/>
          </a:p>
        </p:txBody>
      </p:sp>
      <p:grpSp>
        <p:nvGrpSpPr>
          <p:cNvPr id="108" name="Google Shape;108;p18"/>
          <p:cNvGrpSpPr/>
          <p:nvPr/>
        </p:nvGrpSpPr>
        <p:grpSpPr>
          <a:xfrm>
            <a:off x="424812" y="776773"/>
            <a:ext cx="8294372" cy="799416"/>
            <a:chOff x="424813" y="1177875"/>
            <a:chExt cx="8294372" cy="849900"/>
          </a:xfrm>
        </p:grpSpPr>
        <p:sp>
          <p:nvSpPr>
            <p:cNvPr id="109" name="Google Shape;109;p18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8"/>
          <p:cNvSpPr txBox="1"/>
          <p:nvPr>
            <p:ph idx="4294967295" type="body"/>
          </p:nvPr>
        </p:nvSpPr>
        <p:spPr>
          <a:xfrm>
            <a:off x="539675" y="619163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Initiate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3480453" y="777008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Initial planning stage. Project scope is determined.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3" name="Google Shape;113;p18"/>
          <p:cNvGrpSpPr/>
          <p:nvPr/>
        </p:nvGrpSpPr>
        <p:grpSpPr>
          <a:xfrm>
            <a:off x="424812" y="1561889"/>
            <a:ext cx="8294360" cy="799416"/>
            <a:chOff x="424813" y="2075689"/>
            <a:chExt cx="8294360" cy="849900"/>
          </a:xfrm>
        </p:grpSpPr>
        <p:sp>
          <p:nvSpPr>
            <p:cNvPr id="114" name="Google Shape;114;p18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424813" y="207568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8"/>
          <p:cNvSpPr txBox="1"/>
          <p:nvPr>
            <p:ph idx="4294967295" type="body"/>
          </p:nvPr>
        </p:nvSpPr>
        <p:spPr>
          <a:xfrm>
            <a:off x="539675" y="1490175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Plan &amp; Estimate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18"/>
          <p:cNvSpPr txBox="1"/>
          <p:nvPr>
            <p:ph idx="4294967295" type="body"/>
          </p:nvPr>
        </p:nvSpPr>
        <p:spPr>
          <a:xfrm>
            <a:off x="3480453" y="1490165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stories and product backlog are created.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8" name="Google Shape;118;p18"/>
          <p:cNvGrpSpPr/>
          <p:nvPr/>
        </p:nvGrpSpPr>
        <p:grpSpPr>
          <a:xfrm>
            <a:off x="424812" y="3124805"/>
            <a:ext cx="8294360" cy="799447"/>
            <a:chOff x="424813" y="2974405"/>
            <a:chExt cx="8294360" cy="849933"/>
          </a:xfrm>
        </p:grpSpPr>
        <p:sp>
          <p:nvSpPr>
            <p:cNvPr id="119" name="Google Shape;119;p18"/>
            <p:cNvSpPr/>
            <p:nvPr/>
          </p:nvSpPr>
          <p:spPr>
            <a:xfrm>
              <a:off x="2927672" y="2974438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424813" y="297440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8"/>
          <p:cNvSpPr txBox="1"/>
          <p:nvPr>
            <p:ph idx="4294967295" type="body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Review &amp; Retrospect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18"/>
          <p:cNvSpPr txBox="1"/>
          <p:nvPr>
            <p:ph idx="4294967295" type="body"/>
          </p:nvPr>
        </p:nvSpPr>
        <p:spPr>
          <a:xfrm>
            <a:off x="3480453" y="3004317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Evaluation of the sprint(our current phase).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3" name="Google Shape;123;p18"/>
          <p:cNvGrpSpPr/>
          <p:nvPr/>
        </p:nvGrpSpPr>
        <p:grpSpPr>
          <a:xfrm>
            <a:off x="424825" y="3873978"/>
            <a:ext cx="8294360" cy="799447"/>
            <a:chOff x="424813" y="3871259"/>
            <a:chExt cx="8294360" cy="849933"/>
          </a:xfrm>
        </p:grpSpPr>
        <p:sp>
          <p:nvSpPr>
            <p:cNvPr id="124" name="Google Shape;124;p18"/>
            <p:cNvSpPr/>
            <p:nvPr/>
          </p:nvSpPr>
          <p:spPr>
            <a:xfrm>
              <a:off x="2927672" y="3871292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24813" y="387125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8"/>
          <p:cNvSpPr txBox="1"/>
          <p:nvPr>
            <p:ph idx="4294967295" type="body"/>
          </p:nvPr>
        </p:nvSpPr>
        <p:spPr>
          <a:xfrm>
            <a:off x="539675" y="387410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Release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" name="Google Shape;127;p18"/>
          <p:cNvSpPr txBox="1"/>
          <p:nvPr>
            <p:ph idx="4294967295" type="body"/>
          </p:nvPr>
        </p:nvSpPr>
        <p:spPr>
          <a:xfrm>
            <a:off x="3480453" y="3876311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product is released after approval.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8" name="Google Shape;128;p18"/>
          <p:cNvGrpSpPr/>
          <p:nvPr/>
        </p:nvGrpSpPr>
        <p:grpSpPr>
          <a:xfrm>
            <a:off x="424812" y="2325373"/>
            <a:ext cx="8294371" cy="799416"/>
            <a:chOff x="424813" y="1177875"/>
            <a:chExt cx="8294371" cy="849900"/>
          </a:xfrm>
        </p:grpSpPr>
        <p:sp>
          <p:nvSpPr>
            <p:cNvPr id="129" name="Google Shape;129;p18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18"/>
          <p:cNvSpPr txBox="1"/>
          <p:nvPr>
            <p:ph idx="4294967295" type="body"/>
          </p:nvPr>
        </p:nvSpPr>
        <p:spPr>
          <a:xfrm>
            <a:off x="539675" y="2307475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Implement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2" name="Google Shape;132;p18"/>
          <p:cNvSpPr txBox="1"/>
          <p:nvPr>
            <p:ph idx="4294967295" type="body"/>
          </p:nvPr>
        </p:nvSpPr>
        <p:spPr>
          <a:xfrm>
            <a:off x="3480453" y="2251433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Product creation begins.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333450" y="4639525"/>
            <a:ext cx="8591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(Makadia, 2023)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Waterfall?</a:t>
            </a:r>
            <a:endParaRPr/>
          </a:p>
        </p:txBody>
      </p:sp>
      <p:grpSp>
        <p:nvGrpSpPr>
          <p:cNvPr id="139" name="Google Shape;139;p19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140" name="Google Shape;140;p19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9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Waterfall Stages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" name="Google Shape;143;p19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With Waterfall development </a:t>
            </a:r>
            <a:r>
              <a:rPr lang="en" sz="1200"/>
              <a:t>requirements</a:t>
            </a:r>
            <a:r>
              <a:rPr lang="en" sz="1200"/>
              <a:t> and design are decided on from the beginning. These stages guide development: </a:t>
            </a:r>
            <a:endParaRPr sz="1200"/>
          </a:p>
          <a:p>
            <a:pPr indent="-27749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AutoNum type="arabicPeriod"/>
            </a:pPr>
            <a:r>
              <a:rPr lang="en" sz="1200"/>
              <a:t>Requirements: The team works with customers to decide the timeline, needs, cost, and constraints of the project.</a:t>
            </a:r>
            <a:endParaRPr sz="1200"/>
          </a:p>
          <a:p>
            <a:pPr indent="-27749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AutoNum type="arabicPeriod"/>
            </a:pPr>
            <a:r>
              <a:rPr lang="en" sz="1200"/>
              <a:t>Design: The details of how the product will operate are decided. </a:t>
            </a:r>
            <a:endParaRPr sz="1200"/>
          </a:p>
          <a:p>
            <a:pPr indent="-27749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AutoNum type="arabicPeriod"/>
            </a:pPr>
            <a:r>
              <a:rPr lang="en" sz="1200"/>
              <a:t>Implementation: The team creates the code. </a:t>
            </a:r>
            <a:endParaRPr sz="1200"/>
          </a:p>
          <a:p>
            <a:pPr indent="-27749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AutoNum type="arabicPeriod"/>
            </a:pPr>
            <a:r>
              <a:rPr lang="en" sz="1200"/>
              <a:t>Verification: Testing is done. A version of the app is presented to stakeholders.</a:t>
            </a:r>
            <a:endParaRPr sz="1200"/>
          </a:p>
          <a:p>
            <a:pPr indent="-27749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AutoNum type="arabicPeriod"/>
            </a:pPr>
            <a:r>
              <a:rPr lang="en" sz="1200"/>
              <a:t>Maintenance: After the app is released a team maintains it.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144" name="Google Shape;144;p19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145" name="Google Shape;145;p19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9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Development Changes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8" name="Google Shape;148;p19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These steps may work if you have a project that is simple or won’t change.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That is not the case for SNHU Travel. During development it was decided we’d pivot to a focus on wellness travel. This happened after we had already started to implement. </a:t>
            </a:r>
            <a:endParaRPr sz="1200"/>
          </a:p>
        </p:txBody>
      </p:sp>
      <p:grpSp>
        <p:nvGrpSpPr>
          <p:cNvPr id="149" name="Google Shape;149;p19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50" name="Google Shape;150;p19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19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Back to the Drawing 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19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 a traditional waterfall approach we would have had to return to the </a:t>
            </a:r>
            <a:r>
              <a:rPr lang="en" sz="1600"/>
              <a:t>requirements</a:t>
            </a:r>
            <a:r>
              <a:rPr lang="en" sz="1600"/>
              <a:t> stage.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Major changes like our market shift affect the project’s cost, timeline, and requirements. All things that are handled in the first waterfall stage. </a:t>
            </a:r>
            <a:endParaRPr sz="1600"/>
          </a:p>
        </p:txBody>
      </p:sp>
      <p:sp>
        <p:nvSpPr>
          <p:cNvPr id="154" name="Google Shape;154;p19"/>
          <p:cNvSpPr txBox="1"/>
          <p:nvPr/>
        </p:nvSpPr>
        <p:spPr>
          <a:xfrm>
            <a:off x="222350" y="755950"/>
            <a:ext cx="862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ChadaTech would’ve have a very different process using the Waterfall Method. Let’s look at how that would affect the development cycle. 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98250" y="4810650"/>
            <a:ext cx="41949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(Dunleavy et al., 2019)</a:t>
            </a:r>
            <a:endParaRPr sz="11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Scrum</a:t>
            </a:r>
            <a:endParaRPr/>
          </a:p>
        </p:txBody>
      </p:sp>
      <p:sp>
        <p:nvSpPr>
          <p:cNvPr id="161" name="Google Shape;161;p20"/>
          <p:cNvSpPr txBox="1"/>
          <p:nvPr>
            <p:ph idx="4294967295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Findings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Within SNHU Travel</a:t>
            </a:r>
            <a:r>
              <a:rPr b="1" lang="en" sz="1600"/>
              <a:t>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were able to write test cases during the Sprint, getting us to market faster.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</a:t>
            </a:r>
            <a:endParaRPr sz="1600"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900" y="950187"/>
            <a:ext cx="311530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5323725" y="4674850"/>
            <a:ext cx="37797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Chart: (KPMG, 2019)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69" name="Google Shape;169;p21"/>
          <p:cNvSpPr txBox="1"/>
          <p:nvPr/>
        </p:nvSpPr>
        <p:spPr>
          <a:xfrm>
            <a:off x="200100" y="800425"/>
            <a:ext cx="8441700" cy="42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Dunleavy, J., Gallagher, A., &amp; Reeves, P. (2019). </a:t>
            </a:r>
            <a:r>
              <a:rPr i="1" lang="en" sz="1100">
                <a:latin typeface="Roboto"/>
                <a:ea typeface="Roboto"/>
                <a:cs typeface="Roboto"/>
                <a:sym typeface="Roboto"/>
              </a:rPr>
              <a:t>The Waterfall Model: Advantages, disadvantages, and when you should use it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. IBM developer. </a:t>
            </a:r>
            <a:r>
              <a:rPr lang="en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https://developer.ibm.com/articles/waterfall-model-advantages-disadvantages/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KPMG. (2019). KPMG Global Agile Survey 2019. https://assets.kpmg.com/content/dam/kpmg/be/pdf/2019/11/agile-transformation.pdf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Makadia, M. (2023). </a:t>
            </a:r>
            <a:r>
              <a:rPr i="1" lang="en" sz="1100">
                <a:latin typeface="Roboto"/>
                <a:ea typeface="Roboto"/>
                <a:cs typeface="Roboto"/>
                <a:sym typeface="Roboto"/>
              </a:rPr>
              <a:t>Planning your scrum sprint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. Maruti Techlabs. </a:t>
            </a:r>
            <a:r>
              <a:rPr lang="en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https://marutitech.com/guide-to-scrum-sprint-planning/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Scrum.org (Ed.). (n.d.). </a:t>
            </a:r>
            <a:r>
              <a:rPr i="1" lang="en" sz="1100">
                <a:latin typeface="Roboto"/>
                <a:ea typeface="Roboto"/>
                <a:cs typeface="Roboto"/>
                <a:sym typeface="Roboto"/>
              </a:rPr>
              <a:t>What is a definition of done?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. Scrum.org. https://www.scrum.org/resources/what-definition-done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West, D. (n.d.). </a:t>
            </a:r>
            <a:r>
              <a:rPr i="1" lang="en" sz="1100">
                <a:latin typeface="Roboto"/>
                <a:ea typeface="Roboto"/>
                <a:cs typeface="Roboto"/>
                <a:sym typeface="Roboto"/>
              </a:rPr>
              <a:t>A deep dive into scrum team roles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. Atlassian. https://www.atlassian.com/agile/scrum/roles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